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9" r:id="rId4"/>
    <p:sldId id="284" r:id="rId5"/>
    <p:sldId id="281" r:id="rId6"/>
    <p:sldId id="282" r:id="rId7"/>
    <p:sldId id="285" r:id="rId8"/>
    <p:sldId id="286" r:id="rId9"/>
    <p:sldId id="287" r:id="rId10"/>
    <p:sldId id="288" r:id="rId11"/>
    <p:sldId id="289" r:id="rId12"/>
    <p:sldId id="260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Aharoni" panose="02010803020104030203" pitchFamily="2" charset="-79"/>
      <p:bold r:id="rId20"/>
    </p:embeddedFont>
    <p:embeddedFont>
      <p:font typeface="Arial Black" panose="020B0A04020102020204" pitchFamily="34" charset="0"/>
      <p:bold r:id="rId21"/>
    </p:embeddedFont>
    <p:embeddedFont>
      <p:font typeface="Bauhaus 93" panose="04030905020B02020C02" pitchFamily="8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C9"/>
    <a:srgbClr val="FFFF66"/>
    <a:srgbClr val="FF6600"/>
    <a:srgbClr val="FFB481"/>
    <a:srgbClr val="FF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://www.youtube.com/watch?v=0L2UEF-9bF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gi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microsoft.com/office/2017/06/relationships/model3d" Target="../media/model3d2.glb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2.glb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29BC0C-68CC-D8D1-AADC-038752F19E55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47BB312-1A47-8F3F-C6D7-B653367D8500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29936AAE-FBD2-D92E-0262-1DF45530B59A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1654010-734C-C4F8-1F66-B9211DDE2A70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2DB6E-0D68-A1F2-A0ED-377397F94B5B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2EEBA82-2DDD-EE9B-54B1-4FBAA408869C}"/>
              </a:ext>
            </a:extLst>
          </p:cNvPr>
          <p:cNvGrpSpPr/>
          <p:nvPr/>
        </p:nvGrpSpPr>
        <p:grpSpPr>
          <a:xfrm>
            <a:off x="5388868" y="2937506"/>
            <a:ext cx="6255433" cy="1972372"/>
            <a:chOff x="5388868" y="2937506"/>
            <a:chExt cx="6255433" cy="1972372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CE01301-DBE6-44AF-BF72-EF2F6603461A}"/>
                </a:ext>
              </a:extLst>
            </p:cNvPr>
            <p:cNvSpPr txBox="1"/>
            <p:nvPr/>
          </p:nvSpPr>
          <p:spPr>
            <a:xfrm>
              <a:off x="5388868" y="3047830"/>
              <a:ext cx="62554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Robotico</a:t>
              </a:r>
              <a:endPara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45FBBD4-67E0-550A-85D3-B5A45672FDAB}"/>
                </a:ext>
              </a:extLst>
            </p:cNvPr>
            <p:cNvSpPr txBox="1"/>
            <p:nvPr/>
          </p:nvSpPr>
          <p:spPr>
            <a:xfrm>
              <a:off x="7963865" y="2937506"/>
              <a:ext cx="110543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3. Control Manual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38E2-7D1C-8BD0-78E5-24F0C609592D}"/>
              </a:ext>
            </a:extLst>
          </p:cNvPr>
          <p:cNvSpPr txBox="1"/>
          <p:nvPr/>
        </p:nvSpPr>
        <p:spPr>
          <a:xfrm>
            <a:off x="1020416" y="1948070"/>
            <a:ext cx="4969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Y ahora que se mueve…</a:t>
            </a:r>
            <a:endParaRPr lang="en-GB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7CE783-B172-9392-4F94-000B199E9D52}"/>
              </a:ext>
            </a:extLst>
          </p:cNvPr>
          <p:cNvSpPr txBox="1"/>
          <p:nvPr/>
        </p:nvSpPr>
        <p:spPr>
          <a:xfrm>
            <a:off x="5453268" y="1538091"/>
            <a:ext cx="673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¡VAMO A JUGÁ!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35044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621F6C8E-746D-4682-F000-E3395E82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32" y="241851"/>
            <a:ext cx="4386469" cy="4386469"/>
          </a:xfrm>
          <a:prstGeom prst="rect">
            <a:avLst/>
          </a:prstGeom>
        </p:spPr>
      </p:pic>
      <p:pic>
        <p:nvPicPr>
          <p:cNvPr id="1026" name="Picture 2" descr="GitHub Logo, symbol, meaning, history, PNG">
            <a:extLst>
              <a:ext uri="{FF2B5EF4-FFF2-40B4-BE49-F238E27FC236}">
                <a16:creationId xmlns:a16="http://schemas.microsoft.com/office/drawing/2014/main" id="{56A5CC57-7DFA-6D9C-24FE-E0C7992B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65" y="4041913"/>
            <a:ext cx="304800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B29BBBCB-3F77-7509-89F9-837CDF3C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95" y="241851"/>
            <a:ext cx="915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5433391" y="496957"/>
            <a:ext cx="583163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¿Qué vamos a hacer?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E019C4-11A0-91F1-8941-0071E0BF0F0B}"/>
              </a:ext>
            </a:extLst>
          </p:cNvPr>
          <p:cNvSpPr/>
          <p:nvPr/>
        </p:nvSpPr>
        <p:spPr>
          <a:xfrm>
            <a:off x="1470990" y="1510749"/>
            <a:ext cx="5459896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1. Montaje Electrónico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0E38F-135C-BA45-CC58-8F812DAB48AB}"/>
              </a:ext>
            </a:extLst>
          </p:cNvPr>
          <p:cNvSpPr/>
          <p:nvPr/>
        </p:nvSpPr>
        <p:spPr>
          <a:xfrm>
            <a:off x="1470989" y="2759765"/>
            <a:ext cx="5459897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2. Modelo Cinemático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CA11F73-1B32-546A-2896-ED58BAC599A7}"/>
              </a:ext>
            </a:extLst>
          </p:cNvPr>
          <p:cNvSpPr/>
          <p:nvPr/>
        </p:nvSpPr>
        <p:spPr>
          <a:xfrm>
            <a:off x="1470988" y="4008781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3. Control Manual (jugar </a:t>
            </a:r>
            <a:r>
              <a:rPr lang="es-ES" sz="3200" dirty="0" err="1">
                <a:solidFill>
                  <a:schemeClr val="tx1"/>
                </a:solidFill>
                <a:latin typeface="Abadi" panose="020B0604020104020204" pitchFamily="34" charset="0"/>
              </a:rPr>
              <a:t>xD</a:t>
            </a:r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931CF4E-DC95-AE41-CD89-89B7F04D473F}"/>
              </a:ext>
            </a:extLst>
          </p:cNvPr>
          <p:cNvSpPr/>
          <p:nvPr/>
        </p:nvSpPr>
        <p:spPr>
          <a:xfrm>
            <a:off x="1470988" y="5257797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4. Pick &amp; Place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35928F2-A4AF-F71B-F8D8-21ADEF9E969F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7245771" y="864513"/>
            <a:ext cx="788552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AA919E86-FEF4-ACB2-0D6F-8ECBEADEA78C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6621263" y="1489021"/>
            <a:ext cx="2037568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819F601-AF68-1B18-D170-A8FC22BE1C4E}"/>
              </a:ext>
            </a:extLst>
          </p:cNvPr>
          <p:cNvCxnSpPr>
            <a:cxnSpLocks/>
            <a:stCxn id="3" idx="2"/>
            <a:endCxn id="7" idx="3"/>
          </p:cNvCxnSpPr>
          <p:nvPr/>
        </p:nvCxnSpPr>
        <p:spPr>
          <a:xfrm rot="5400000">
            <a:off x="5996755" y="2113529"/>
            <a:ext cx="3286584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47B6572C-8414-82E7-5167-1E30E5DEB31B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rot="5400000">
            <a:off x="5372247" y="2738037"/>
            <a:ext cx="4535600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989164" y="21866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1. Montaje Electrónico 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4983EA4B-9F8E-6DAB-68F1-33683A2D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425"/>
            <a:ext cx="6694713" cy="590457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DCF09EA-1B7F-696C-2FD8-6B049D877F93}"/>
              </a:ext>
            </a:extLst>
          </p:cNvPr>
          <p:cNvGrpSpPr/>
          <p:nvPr/>
        </p:nvGrpSpPr>
        <p:grpSpPr>
          <a:xfrm>
            <a:off x="7209859" y="953425"/>
            <a:ext cx="4596660" cy="3107587"/>
            <a:chOff x="6838121" y="1139686"/>
            <a:chExt cx="4691269" cy="396240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2E916FA-4B2E-C28B-6431-82BEF1095BB0}"/>
                </a:ext>
              </a:extLst>
            </p:cNvPr>
            <p:cNvSpPr/>
            <p:nvPr/>
          </p:nvSpPr>
          <p:spPr>
            <a:xfrm>
              <a:off x="6838121" y="1139686"/>
              <a:ext cx="4691269" cy="39624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0A0C7DE-DEDB-F0A3-AF52-D5580DD525FF}"/>
                </a:ext>
              </a:extLst>
            </p:cNvPr>
            <p:cNvSpPr txBox="1"/>
            <p:nvPr/>
          </p:nvSpPr>
          <p:spPr>
            <a:xfrm>
              <a:off x="6950763" y="1139686"/>
              <a:ext cx="2598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badi" panose="020B0604020104020204" pitchFamily="34" charset="0"/>
                </a:rPr>
                <a:t>Superconsejitos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ACA484D-EBC5-9727-C4C0-FEF76024B01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69292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97C174C-89F3-21C7-B874-A1D70EFC27AF}"/>
                </a:ext>
              </a:extLst>
            </p:cNvPr>
            <p:cNvSpPr txBox="1"/>
            <p:nvPr/>
          </p:nvSpPr>
          <p:spPr>
            <a:xfrm>
              <a:off x="6950763" y="1832668"/>
              <a:ext cx="4465983" cy="238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No dejes los cables de la batería al aire: ¡CORTOCIRCUITO!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Pon la conexión de tierra (GND) común a todos los componentes.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Usa el mismo color para conexión:</a:t>
              </a:r>
            </a:p>
            <a:p>
              <a:r>
                <a:rPr lang="es-ES" sz="2000" dirty="0">
                  <a:latin typeface="Abadi" panose="020B0604020104020204" pitchFamily="34" charset="0"/>
                </a:rPr>
                <a:t>		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  <p:pic>
          <p:nvPicPr>
            <p:cNvPr id="13" name="Gráfico 12" descr="Detener con relleno sólido">
              <a:extLst>
                <a:ext uri="{FF2B5EF4-FFF2-40B4-BE49-F238E27FC236}">
                  <a16:creationId xmlns:a16="http://schemas.microsoft.com/office/drawing/2014/main" id="{328BD4D5-27F6-C456-1FBD-25BECBA0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2511" y="4145601"/>
              <a:ext cx="238294" cy="238294"/>
            </a:xfrm>
            <a:prstGeom prst="rect">
              <a:avLst/>
            </a:prstGeom>
          </p:spPr>
        </p:pic>
        <p:pic>
          <p:nvPicPr>
            <p:cNvPr id="15" name="Gráfico 14" descr="Detener con relleno sólido">
              <a:extLst>
                <a:ext uri="{FF2B5EF4-FFF2-40B4-BE49-F238E27FC236}">
                  <a16:creationId xmlns:a16="http://schemas.microsoft.com/office/drawing/2014/main" id="{66801869-8CF2-DA2E-6A60-8DB33011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11" y="4615942"/>
              <a:ext cx="238294" cy="238294"/>
            </a:xfrm>
            <a:prstGeom prst="rect">
              <a:avLst/>
            </a:prstGeom>
          </p:spPr>
        </p:pic>
        <p:pic>
          <p:nvPicPr>
            <p:cNvPr id="16" name="Gráfico 15" descr="Detener con relleno sólido">
              <a:extLst>
                <a:ext uri="{FF2B5EF4-FFF2-40B4-BE49-F238E27FC236}">
                  <a16:creationId xmlns:a16="http://schemas.microsoft.com/office/drawing/2014/main" id="{28D10FD9-EDE6-B6BE-D72D-7C3B25B9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5066" y="4615942"/>
              <a:ext cx="238294" cy="238294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A362202-39BD-7980-FB87-013D94A74E34}"/>
                </a:ext>
              </a:extLst>
            </p:cNvPr>
            <p:cNvSpPr txBox="1"/>
            <p:nvPr/>
          </p:nvSpPr>
          <p:spPr>
            <a:xfrm>
              <a:off x="8366158" y="4029612"/>
              <a:ext cx="1052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Voltaje</a:t>
              </a:r>
              <a:endParaRPr lang="en-GB" sz="24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E187E5B-F633-8AAC-2FCB-20E34592A03F}"/>
                </a:ext>
              </a:extLst>
            </p:cNvPr>
            <p:cNvSpPr txBox="1"/>
            <p:nvPr/>
          </p:nvSpPr>
          <p:spPr>
            <a:xfrm>
              <a:off x="8376023" y="4491277"/>
              <a:ext cx="915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Tierra</a:t>
              </a:r>
              <a:endParaRPr lang="en-GB" sz="2400" dirty="0"/>
            </a:p>
          </p:txBody>
        </p:sp>
      </p:grpSp>
      <p:pic>
        <p:nvPicPr>
          <p:cNvPr id="18" name="Imagen 17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053BB9F8-AA8E-8835-5638-9D297DDCB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40" y="3429000"/>
            <a:ext cx="5498404" cy="41183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B65615-73D8-B542-D8A5-3841ADA8435A}"/>
              </a:ext>
            </a:extLst>
          </p:cNvPr>
          <p:cNvSpPr txBox="1"/>
          <p:nvPr/>
        </p:nvSpPr>
        <p:spPr>
          <a:xfrm>
            <a:off x="6864840" y="4276183"/>
            <a:ext cx="121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Hombro</a:t>
            </a:r>
            <a:endParaRPr lang="en-GB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1F19610-1C8A-3BF1-2D94-A8F69A31033C}"/>
              </a:ext>
            </a:extLst>
          </p:cNvPr>
          <p:cNvSpPr txBox="1"/>
          <p:nvPr/>
        </p:nvSpPr>
        <p:spPr>
          <a:xfrm>
            <a:off x="7280466" y="5338209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Base</a:t>
            </a:r>
            <a:endParaRPr lang="en-GB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BFC1EF-2A83-E28F-ED5B-A1C96BA1EA59}"/>
              </a:ext>
            </a:extLst>
          </p:cNvPr>
          <p:cNvSpPr txBox="1"/>
          <p:nvPr/>
        </p:nvSpPr>
        <p:spPr>
          <a:xfrm>
            <a:off x="10573256" y="4276201"/>
            <a:ext cx="88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Garra</a:t>
            </a:r>
            <a:endParaRPr lang="en-GB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A4B45E-8B74-7AD9-363D-939A366ED127}"/>
              </a:ext>
            </a:extLst>
          </p:cNvPr>
          <p:cNvSpPr txBox="1"/>
          <p:nvPr/>
        </p:nvSpPr>
        <p:spPr>
          <a:xfrm>
            <a:off x="5380317" y="1325161"/>
            <a:ext cx="65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BASE</a:t>
            </a:r>
          </a:p>
          <a:p>
            <a:r>
              <a:rPr lang="es-ES" dirty="0">
                <a:solidFill>
                  <a:schemeClr val="bg1"/>
                </a:solidFill>
              </a:rPr>
              <a:t>pin 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846AE14-4F6D-2D49-BE08-1271AA60D99E}"/>
              </a:ext>
            </a:extLst>
          </p:cNvPr>
          <p:cNvSpPr txBox="1"/>
          <p:nvPr/>
        </p:nvSpPr>
        <p:spPr>
          <a:xfrm>
            <a:off x="2757793" y="1355940"/>
            <a:ext cx="982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HOMBRO</a:t>
            </a:r>
          </a:p>
          <a:p>
            <a:r>
              <a:rPr lang="es-ES" sz="1600" dirty="0">
                <a:solidFill>
                  <a:schemeClr val="bg1"/>
                </a:solidFill>
              </a:rPr>
              <a:t>   pin 10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943E6F-2562-0180-A1DC-D5FE79ECB3B6}"/>
              </a:ext>
            </a:extLst>
          </p:cNvPr>
          <p:cNvSpPr txBox="1"/>
          <p:nvPr/>
        </p:nvSpPr>
        <p:spPr>
          <a:xfrm>
            <a:off x="532189" y="1328627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GARRA</a:t>
            </a:r>
          </a:p>
          <a:p>
            <a:r>
              <a:rPr lang="es-ES" dirty="0">
                <a:solidFill>
                  <a:schemeClr val="bg1"/>
                </a:solidFill>
              </a:rPr>
              <a:t> pin 11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6697015" y="1173542"/>
            <a:ext cx="4568008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10345AF2-977B-926F-4967-91E8A76E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56" y="136287"/>
            <a:ext cx="5377271" cy="4027597"/>
          </a:xfrm>
          <a:prstGeom prst="rect">
            <a:avLst/>
          </a:prstGeom>
        </p:spPr>
      </p:pic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450F51B6-3B4D-96A9-1323-356C33846445}"/>
              </a:ext>
            </a:extLst>
          </p:cNvPr>
          <p:cNvSpPr/>
          <p:nvPr/>
        </p:nvSpPr>
        <p:spPr>
          <a:xfrm rot="5400000">
            <a:off x="9107055" y="2757816"/>
            <a:ext cx="661342" cy="4176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3ECF3EE-3D8E-50B4-8922-359BEDF35C97}"/>
              </a:ext>
            </a:extLst>
          </p:cNvPr>
          <p:cNvGrpSpPr/>
          <p:nvPr/>
        </p:nvGrpSpPr>
        <p:grpSpPr>
          <a:xfrm>
            <a:off x="268232" y="1426741"/>
            <a:ext cx="6528493" cy="4964418"/>
            <a:chOff x="6838119" y="1147284"/>
            <a:chExt cx="4691269" cy="3962401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FFB60652-D460-03B6-4FA2-0ADDAFA94168}"/>
                </a:ext>
              </a:extLst>
            </p:cNvPr>
            <p:cNvSpPr/>
            <p:nvPr/>
          </p:nvSpPr>
          <p:spPr>
            <a:xfrm>
              <a:off x="6838119" y="1147284"/>
              <a:ext cx="4691269" cy="3962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EFD8C05-B6B9-AED0-C0B8-14970FB53F3C}"/>
                </a:ext>
              </a:extLst>
            </p:cNvPr>
            <p:cNvSpPr txBox="1"/>
            <p:nvPr/>
          </p:nvSpPr>
          <p:spPr>
            <a:xfrm>
              <a:off x="6904508" y="1160589"/>
              <a:ext cx="3626386" cy="69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badi" panose="020B0604020104020204" pitchFamily="34" charset="0"/>
                </a:rPr>
                <a:t>¿Qué es el Modelo Cinemático?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A4C163B-B2AF-A4F0-3FEF-8B532252FC4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05469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8267FDD4-3CD4-D2ED-18FA-5338C9E36A86}"/>
                </a:ext>
              </a:extLst>
            </p:cNvPr>
            <p:cNvSpPr txBox="1"/>
            <p:nvPr/>
          </p:nvSpPr>
          <p:spPr>
            <a:xfrm>
              <a:off x="6938778" y="1669466"/>
              <a:ext cx="4465983" cy="341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latin typeface="Abadi" panose="020B0604020104020204" pitchFamily="34" charset="0"/>
                </a:rPr>
                <a:t>Es el conjunto de ecuaciones que describen el movimiento del robot. Hay varias formas de obtenerlo: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Geometría básica: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utilizando senos, cosenos y otras relaciones trigonométricas. Apto para robots sencillos (como el nuestro jeje).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Matrices de transformación:</a:t>
              </a:r>
              <a:r>
                <a:rPr lang="es-ES" sz="2000" dirty="0">
                  <a:latin typeface="Abadi" panose="020B0604020104020204" pitchFamily="34" charset="0"/>
                </a:rPr>
                <a:t> multiplicaciones de matrices que describen el movimiento de cada articulación.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Inteligencia Artificial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y otras artes de magia negra.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</p:grpSp>
      <p:pic>
        <p:nvPicPr>
          <p:cNvPr id="69" name="Imagen 68">
            <a:extLst>
              <a:ext uri="{FF2B5EF4-FFF2-40B4-BE49-F238E27FC236}">
                <a16:creationId xmlns:a16="http://schemas.microsoft.com/office/drawing/2014/main" id="{91495682-3251-495E-A7FF-1F096F2D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40" y="3017539"/>
            <a:ext cx="3700951" cy="33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7016482" y="1092824"/>
            <a:ext cx="3981211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8CED3E1-172C-6E1B-0904-B9C5317BD8E3}"/>
              </a:ext>
            </a:extLst>
          </p:cNvPr>
          <p:cNvSpPr/>
          <p:nvPr/>
        </p:nvSpPr>
        <p:spPr>
          <a:xfrm>
            <a:off x="268232" y="2450078"/>
            <a:ext cx="6874130" cy="2136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62629815"/>
                                </p:ext>
                              </p:extLst>
                            </p:nvPr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1398814705"/>
                                    </p:ext>
                                  </p:extLst>
                                </p:nvPr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2082089122"/>
                              </p:ext>
                            </p:extLst>
                          </p:nvPr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082372872"/>
                        </p:ext>
                      </p:extLst>
                    </p:nvPr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E1C53B01-03D0-EB4A-CE1B-2E9E043DC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770" r="-9770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F0BE8E1-D046-EBAE-CD1A-9956CA6963B5}"/>
              </a:ext>
            </a:extLst>
          </p:cNvPr>
          <p:cNvSpPr txBox="1"/>
          <p:nvPr/>
        </p:nvSpPr>
        <p:spPr>
          <a:xfrm>
            <a:off x="115382" y="1518607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Utilizaremos…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B02BA73-A859-B738-B5EA-835857405746}"/>
              </a:ext>
            </a:extLst>
          </p:cNvPr>
          <p:cNvSpPr txBox="1"/>
          <p:nvPr/>
        </p:nvSpPr>
        <p:spPr>
          <a:xfrm>
            <a:off x="3298841" y="1264606"/>
            <a:ext cx="621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¡¡Geometría!!</a:t>
            </a:r>
            <a:endParaRPr lang="en-GB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642A5506-AB32-DE11-60B1-C1A5C990F1C2}"/>
              </a:ext>
            </a:extLst>
          </p:cNvPr>
          <p:cNvGrpSpPr/>
          <p:nvPr/>
        </p:nvGrpSpPr>
        <p:grpSpPr>
          <a:xfrm>
            <a:off x="2558865" y="1231760"/>
            <a:ext cx="809626" cy="672370"/>
            <a:chOff x="2702859" y="3023067"/>
            <a:chExt cx="1051673" cy="1046807"/>
          </a:xfrm>
        </p:grpSpPr>
        <p:sp>
          <p:nvSpPr>
            <p:cNvPr id="52" name="Estrella: 4 puntas 51">
              <a:extLst>
                <a:ext uri="{FF2B5EF4-FFF2-40B4-BE49-F238E27FC236}">
                  <a16:creationId xmlns:a16="http://schemas.microsoft.com/office/drawing/2014/main" id="{A661C125-1410-4C75-E729-0345FB3DE8EF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Estrella: 4 puntas 52">
              <a:extLst>
                <a:ext uri="{FF2B5EF4-FFF2-40B4-BE49-F238E27FC236}">
                  <a16:creationId xmlns:a16="http://schemas.microsoft.com/office/drawing/2014/main" id="{904B34DC-E7DB-F3A3-6AA4-5C702C95B8FD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F34B41D-C4EB-9AF5-8A00-170798811462}"/>
              </a:ext>
            </a:extLst>
          </p:cNvPr>
          <p:cNvGrpSpPr/>
          <p:nvPr/>
        </p:nvGrpSpPr>
        <p:grpSpPr>
          <a:xfrm flipH="1">
            <a:off x="7142363" y="1250892"/>
            <a:ext cx="772047" cy="672370"/>
            <a:chOff x="2702859" y="3023067"/>
            <a:chExt cx="1051673" cy="1046807"/>
          </a:xfrm>
        </p:grpSpPr>
        <p:sp>
          <p:nvSpPr>
            <p:cNvPr id="64" name="Estrella: 4 puntas 63">
              <a:extLst>
                <a:ext uri="{FF2B5EF4-FFF2-40B4-BE49-F238E27FC236}">
                  <a16:creationId xmlns:a16="http://schemas.microsoft.com/office/drawing/2014/main" id="{779BB3C9-071D-8981-A082-1AAFF49E4EA5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strella: 4 puntas 64">
              <a:extLst>
                <a:ext uri="{FF2B5EF4-FFF2-40B4-BE49-F238E27FC236}">
                  <a16:creationId xmlns:a16="http://schemas.microsoft.com/office/drawing/2014/main" id="{DC80721E-6981-CD51-9807-26AD8D7A3C80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AEDD488-827C-2E91-F263-703215921F16}"/>
              </a:ext>
            </a:extLst>
          </p:cNvPr>
          <p:cNvSpPr txBox="1"/>
          <p:nvPr/>
        </p:nvSpPr>
        <p:spPr>
          <a:xfrm>
            <a:off x="501760" y="2450078"/>
            <a:ext cx="6268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Objetivo:</a:t>
            </a:r>
            <a:r>
              <a:rPr lang="es-ES" sz="3600" dirty="0">
                <a:solidFill>
                  <a:schemeClr val="accent2"/>
                </a:solidFill>
                <a:latin typeface="Abadi" panose="020B0604020104020204" pitchFamily="34" charset="0"/>
              </a:rPr>
              <a:t> </a:t>
            </a:r>
            <a:r>
              <a:rPr lang="es-ES" sz="3200" dirty="0">
                <a:latin typeface="Abadi" panose="020B0604020104020204" pitchFamily="34" charset="0"/>
              </a:rPr>
              <a:t>nos interesa </a:t>
            </a:r>
            <a:r>
              <a:rPr lang="es-ES" sz="3200" b="1" dirty="0">
                <a:latin typeface="Abadi" panose="020B0604020104020204" pitchFamily="34" charset="0"/>
              </a:rPr>
              <a:t>definir la posición del extremo</a:t>
            </a:r>
            <a:r>
              <a:rPr lang="es-ES" sz="3200" dirty="0">
                <a:latin typeface="Abadi" panose="020B0604020104020204" pitchFamily="34" charset="0"/>
              </a:rPr>
              <a:t>, porque en él irá la herramienta del robot (pinza, soldador, taladro…).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65938" y="4970183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Obtendremos…</a:t>
            </a:r>
            <a:endParaRPr lang="en-GB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7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2.1 Cinemática Directa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076293" y="2605169"/>
            <a:ext cx="2312567" cy="1434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Directa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</p:cNvCxnSpPr>
          <p:nvPr/>
        </p:nvCxnSpPr>
        <p:spPr>
          <a:xfrm>
            <a:off x="739696" y="3353085"/>
            <a:ext cx="12640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388860" y="3322169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605" y="2657262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DD352CC-98FF-F966-D9F7-DA5C9E5EC548}"/>
              </a:ext>
            </a:extLst>
          </p:cNvPr>
          <p:cNvSpPr txBox="1"/>
          <p:nvPr/>
        </p:nvSpPr>
        <p:spPr>
          <a:xfrm>
            <a:off x="4518364" y="2601965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DA51D11-DF98-359E-9FBB-2026CE779DD7}"/>
              </a:ext>
            </a:extLst>
          </p:cNvPr>
          <p:cNvSpPr txBox="1"/>
          <p:nvPr/>
        </p:nvSpPr>
        <p:spPr>
          <a:xfrm>
            <a:off x="3942190" y="2134042"/>
            <a:ext cx="373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9931" y="2195170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D0DC4547-92F5-D4CF-10C3-744D696FB433}"/>
              </a:ext>
            </a:extLst>
          </p:cNvPr>
          <p:cNvGrpSpPr/>
          <p:nvPr/>
        </p:nvGrpSpPr>
        <p:grpSpPr>
          <a:xfrm>
            <a:off x="676856" y="4348303"/>
            <a:ext cx="5685095" cy="2065651"/>
            <a:chOff x="1633457" y="5029244"/>
            <a:chExt cx="5685095" cy="2065651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1E9A8938-4621-177B-F1A8-A71EFCE3A19B}"/>
                </a:ext>
              </a:extLst>
            </p:cNvPr>
            <p:cNvGrpSpPr/>
            <p:nvPr/>
          </p:nvGrpSpPr>
          <p:grpSpPr>
            <a:xfrm>
              <a:off x="1978500" y="5029244"/>
              <a:ext cx="5340052" cy="2065651"/>
              <a:chOff x="8878205" y="894516"/>
              <a:chExt cx="5340052" cy="206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Abrir llave 78">
              <a:extLst>
                <a:ext uri="{FF2B5EF4-FFF2-40B4-BE49-F238E27FC236}">
                  <a16:creationId xmlns:a16="http://schemas.microsoft.com/office/drawing/2014/main" id="{37B3B17F-9F0F-B524-23CC-9F604DBBBD12}"/>
                </a:ext>
              </a:extLst>
            </p:cNvPr>
            <p:cNvSpPr/>
            <p:nvPr/>
          </p:nvSpPr>
          <p:spPr>
            <a:xfrm>
              <a:off x="1633457" y="5067235"/>
              <a:ext cx="336511" cy="2027655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</p:grpSp>
    </p:spTree>
    <p:extLst>
      <p:ext uri="{BB962C8B-B14F-4D97-AF65-F5344CB8AC3E}">
        <p14:creationId xmlns:p14="http://schemas.microsoft.com/office/powerpoint/2010/main" val="164580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2.2 Cinemática Inversa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733148" y="2621586"/>
            <a:ext cx="2312567" cy="143400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Inversa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024911" y="3338587"/>
            <a:ext cx="17082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045715" y="3338586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3190" y="2628288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19017" y="2182138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835A19F-25CC-CEAF-B042-C0E2E3702356}"/>
              </a:ext>
            </a:extLst>
          </p:cNvPr>
          <p:cNvSpPr txBox="1"/>
          <p:nvPr/>
        </p:nvSpPr>
        <p:spPr>
          <a:xfrm>
            <a:off x="425748" y="2654097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16DFF08-3189-943C-40B4-C947A01BF108}"/>
              </a:ext>
            </a:extLst>
          </p:cNvPr>
          <p:cNvSpPr txBox="1"/>
          <p:nvPr/>
        </p:nvSpPr>
        <p:spPr>
          <a:xfrm>
            <a:off x="-198453" y="2266324"/>
            <a:ext cx="3255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3C29322-4BE4-A355-2DFF-AC911B7F355A}"/>
              </a:ext>
            </a:extLst>
          </p:cNvPr>
          <p:cNvGrpSpPr/>
          <p:nvPr/>
        </p:nvGrpSpPr>
        <p:grpSpPr>
          <a:xfrm>
            <a:off x="522418" y="4146980"/>
            <a:ext cx="4825817" cy="2544735"/>
            <a:chOff x="5941686" y="4942114"/>
            <a:chExt cx="4825817" cy="2544735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8EB86AF3-6CAE-4495-9835-B5F7916A6406}"/>
                </a:ext>
              </a:extLst>
            </p:cNvPr>
            <p:cNvGrpSpPr/>
            <p:nvPr/>
          </p:nvGrpSpPr>
          <p:grpSpPr>
            <a:xfrm>
              <a:off x="6278197" y="4942114"/>
              <a:ext cx="4489306" cy="2544735"/>
              <a:chOff x="8787090" y="807386"/>
              <a:chExt cx="4489306" cy="25447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𝑎𝑡𝑎𝑛</m:t>
                          </m:r>
                          <m:d>
                            <m:d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/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Abrir llave 56">
              <a:extLst>
                <a:ext uri="{FF2B5EF4-FFF2-40B4-BE49-F238E27FC236}">
                  <a16:creationId xmlns:a16="http://schemas.microsoft.com/office/drawing/2014/main" id="{7DF2E640-ED24-D6BA-A7CC-C811DB8E328F}"/>
                </a:ext>
              </a:extLst>
            </p:cNvPr>
            <p:cNvSpPr/>
            <p:nvPr/>
          </p:nvSpPr>
          <p:spPr>
            <a:xfrm>
              <a:off x="5941686" y="5066227"/>
              <a:ext cx="336511" cy="2420622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4000"/>
            </a:p>
          </p:txBody>
        </p:sp>
      </p:grpSp>
    </p:spTree>
    <p:extLst>
      <p:ext uri="{BB962C8B-B14F-4D97-AF65-F5344CB8AC3E}">
        <p14:creationId xmlns:p14="http://schemas.microsoft.com/office/powerpoint/2010/main" val="26600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130977" y="904403"/>
            <a:ext cx="226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Resumen</a:t>
            </a:r>
            <a:endParaRPr lang="en-GB" sz="4000" dirty="0">
              <a:latin typeface="Abadi" panose="020B0604020104020204" pitchFamily="34" charset="0"/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95B6F228-8EAC-8BC4-2791-234FBCDD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37" y="3217996"/>
            <a:ext cx="3193329" cy="324462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F786268-C1FB-99FF-DAF9-2F4FC859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80" y="4239229"/>
            <a:ext cx="2958128" cy="156694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2923DF6C-CC36-1D26-F6D1-6FFFDF0B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45" y="4198318"/>
            <a:ext cx="4911157" cy="140131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5CE01ADE-46F5-BFC0-1A52-EFC4720F3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5909" y="1785049"/>
            <a:ext cx="3838214" cy="1401317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D026C9B-D01A-788C-4DB0-59C5DB0E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848" y="1606560"/>
            <a:ext cx="5199966" cy="1401317"/>
          </a:xfrm>
          <a:prstGeom prst="rect">
            <a:avLst/>
          </a:prstGeom>
        </p:spPr>
      </p:pic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F7AE39A2-70FC-F87F-F415-E10A891FBFD3}"/>
              </a:ext>
            </a:extLst>
          </p:cNvPr>
          <p:cNvCxnSpPr>
            <a:cxnSpLocks/>
          </p:cNvCxnSpPr>
          <p:nvPr/>
        </p:nvCxnSpPr>
        <p:spPr>
          <a:xfrm>
            <a:off x="0" y="3998843"/>
            <a:ext cx="915725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B16F2E9-5A99-4131-0DB6-19C050CD02EE}"/>
              </a:ext>
            </a:extLst>
          </p:cNvPr>
          <p:cNvSpPr txBox="1"/>
          <p:nvPr/>
        </p:nvSpPr>
        <p:spPr>
          <a:xfrm>
            <a:off x="699093" y="3312512"/>
            <a:ext cx="764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Abadi" panose="020B0604020104020204" pitchFamily="34" charset="0"/>
              </a:rPr>
              <a:t>“Si muevo estos ángulos, ¿qué posición obtengo?”</a:t>
            </a:r>
            <a:endParaRPr lang="en-GB" sz="2400" i="1" dirty="0">
              <a:latin typeface="Abadi" panose="020B0604020104020204" pitchFamily="34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524843B3-F1FA-F10B-7E0B-35B5B6B9931A}"/>
              </a:ext>
            </a:extLst>
          </p:cNvPr>
          <p:cNvSpPr txBox="1"/>
          <p:nvPr/>
        </p:nvSpPr>
        <p:spPr>
          <a:xfrm>
            <a:off x="699543" y="5858004"/>
            <a:ext cx="764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Abadi" panose="020B0604020104020204" pitchFamily="34" charset="0"/>
              </a:rPr>
              <a:t>“Para llegar a este punto, ¿qué ángulos necesito?”</a:t>
            </a:r>
            <a:endParaRPr lang="en-GB" sz="2400" i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1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746</TotalTime>
  <Words>511</Words>
  <Application>Microsoft Office PowerPoint</Application>
  <PresentationFormat>Panorámica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Abadi</vt:lpstr>
      <vt:lpstr>Bauhaus 93</vt:lpstr>
      <vt:lpstr>Cambria Math</vt:lpstr>
      <vt:lpstr>Calibri</vt:lpstr>
      <vt:lpstr>Arial Black</vt:lpstr>
      <vt:lpstr>Arial</vt:lpstr>
      <vt:lpstr>Aharoni</vt:lpstr>
      <vt:lpstr>Calibri Light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87</cp:revision>
  <dcterms:created xsi:type="dcterms:W3CDTF">2018-09-27T21:43:25Z</dcterms:created>
  <dcterms:modified xsi:type="dcterms:W3CDTF">2022-10-04T19:09:24Z</dcterms:modified>
</cp:coreProperties>
</file>